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476" r:id="rId5"/>
    <p:sldId id="477" r:id="rId6"/>
    <p:sldId id="478" r:id="rId7"/>
    <p:sldId id="479" r:id="rId8"/>
    <p:sldId id="480" r:id="rId9"/>
    <p:sldId id="481" r:id="rId10"/>
    <p:sldId id="482" r:id="rId11"/>
    <p:sldId id="485" r:id="rId12"/>
    <p:sldId id="483" r:id="rId13"/>
    <p:sldId id="484" r:id="rId14"/>
    <p:sldId id="486" r:id="rId15"/>
    <p:sldId id="487" r:id="rId16"/>
    <p:sldId id="494" r:id="rId17"/>
    <p:sldId id="495" r:id="rId18"/>
    <p:sldId id="496" r:id="rId19"/>
    <p:sldId id="497" r:id="rId20"/>
    <p:sldId id="499" r:id="rId21"/>
    <p:sldId id="498" r:id="rId22"/>
    <p:sldId id="500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95"/>
    <p:restoredTop sz="79388"/>
  </p:normalViewPr>
  <p:slideViewPr>
    <p:cSldViewPr snapToGrid="0">
      <p:cViewPr>
        <p:scale>
          <a:sx n="93" d="100"/>
          <a:sy n="93" d="100"/>
        </p:scale>
        <p:origin x="496" y="352"/>
      </p:cViewPr>
      <p:guideLst>
        <p:guide orient="horz" pos="1872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directed acyclic graph – everything flows in one direction</a:t>
            </a:r>
          </a:p>
          <a:p>
            <a:r>
              <a:rPr lang="en-US" dirty="0"/>
              <a:t>Network – A graph with nodes</a:t>
            </a:r>
          </a:p>
          <a:p>
            <a:r>
              <a:rPr lang="en-US" dirty="0"/>
              <a:t>Nodes – individual Computations (circles on the image)</a:t>
            </a:r>
          </a:p>
          <a:p>
            <a:r>
              <a:rPr lang="en-US" dirty="0"/>
              <a:t>Tensor – the mapping between data moving from one Node to another (lines on the picture)</a:t>
            </a:r>
          </a:p>
          <a:p>
            <a:endParaRPr lang="en-US" dirty="0"/>
          </a:p>
          <a:p>
            <a:r>
              <a:rPr lang="en-US" dirty="0"/>
              <a:t>This is where TensorFlow gets its name. It is the flow of data through the nodes to get a final result</a:t>
            </a:r>
          </a:p>
          <a:p>
            <a:endParaRPr lang="en-US" dirty="0"/>
          </a:p>
          <a:p>
            <a:r>
              <a:rPr lang="en-US" dirty="0" err="1"/>
              <a:t>Tensorflow</a:t>
            </a:r>
            <a:r>
              <a:rPr lang="en-US" dirty="0"/>
              <a:t> is good at modeling neural networks because it is modeled like one. The nodes represent neurons in a neural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21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– number of samples</a:t>
            </a:r>
          </a:p>
          <a:p>
            <a:r>
              <a:rPr lang="en-US" dirty="0" err="1"/>
              <a:t>yi</a:t>
            </a:r>
            <a:r>
              <a:rPr lang="en-US" dirty="0"/>
              <a:t> - predicted outcome</a:t>
            </a:r>
          </a:p>
          <a:p>
            <a:r>
              <a:rPr lang="en-US" dirty="0"/>
              <a:t>Yi (hat) – target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– our parameter</a:t>
            </a:r>
          </a:p>
          <a:p>
            <a:r>
              <a:rPr lang="en-US" dirty="0"/>
              <a:t>a – learning rate / step size</a:t>
            </a:r>
          </a:p>
          <a:p>
            <a:r>
              <a:rPr lang="en-US" dirty="0"/>
              <a:t>Loss –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1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11.20.2019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</a:t>
            </a:r>
            <a:r>
              <a:rPr lang="en-US" sz="2800" b="1" i="0" dirty="0" err="1">
                <a:solidFill>
                  <a:srgbClr val="53565A"/>
                </a:solidFill>
                <a:latin typeface="Franklin Gothic Demi" panose="020B0703020102020204" pitchFamily="34" charset="0"/>
              </a:rPr>
              <a:t>Tensorflow</a:t>
            </a:r>
            <a:endParaRPr lang="en-US" sz="2800" b="1" i="0" dirty="0">
              <a:solidFill>
                <a:srgbClr val="53565A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42893-EA4F-5245-BDB6-23548C4F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TensorFlow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5E360-0329-CF44-8F7D-BA6AD43F0DA1}"/>
              </a:ext>
            </a:extLst>
          </p:cNvPr>
          <p:cNvSpPr/>
          <p:nvPr/>
        </p:nvSpPr>
        <p:spPr>
          <a:xfrm>
            <a:off x="6192980" y="1283971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Directed Acyclic Graph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CF346-7888-D144-B2FA-A49DD5B84199}"/>
              </a:ext>
            </a:extLst>
          </p:cNvPr>
          <p:cNvSpPr/>
          <p:nvPr/>
        </p:nvSpPr>
        <p:spPr>
          <a:xfrm>
            <a:off x="6192980" y="2147163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3AACB3-5BBD-9D4B-B6D3-BEA0966C880D}"/>
              </a:ext>
            </a:extLst>
          </p:cNvPr>
          <p:cNvSpPr/>
          <p:nvPr/>
        </p:nvSpPr>
        <p:spPr>
          <a:xfrm>
            <a:off x="6192980" y="3010355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Nodes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AA3F0F-F51C-CA42-9705-E2C46EEADAAB}"/>
              </a:ext>
            </a:extLst>
          </p:cNvPr>
          <p:cNvSpPr/>
          <p:nvPr/>
        </p:nvSpPr>
        <p:spPr>
          <a:xfrm>
            <a:off x="6192980" y="3873547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6B9F67-ECAD-294A-80D9-29EFF66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4" y="1283971"/>
            <a:ext cx="4976092" cy="29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62F732-C25B-0345-89B5-A9FAD41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D4801-FCE9-DB4C-97A5-57E70072AADF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are n-dimensional arrays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7BA37-ED36-CD4F-A102-3052158D9BEB}"/>
              </a:ext>
            </a:extLst>
          </p:cNvPr>
          <p:cNvSpPr/>
          <p:nvPr/>
        </p:nvSpPr>
        <p:spPr>
          <a:xfrm>
            <a:off x="1801091" y="195998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must be of same type (numbers, strings, bools)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CA9EE-9554-C041-987D-604039F10518}"/>
              </a:ext>
            </a:extLst>
          </p:cNvPr>
          <p:cNvSpPr/>
          <p:nvPr/>
        </p:nvSpPr>
        <p:spPr>
          <a:xfrm>
            <a:off x="497185" y="2677558"/>
            <a:ext cx="756616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have a shape which defines the lengths of a tensor’s dimensions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7CAB-B139-8349-A885-52066016C2DB}"/>
              </a:ext>
            </a:extLst>
          </p:cNvPr>
          <p:cNvSpPr/>
          <p:nvPr/>
        </p:nvSpPr>
        <p:spPr>
          <a:xfrm>
            <a:off x="1801091" y="4112708"/>
            <a:ext cx="6262254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Vector – (4,) – one dimension of four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ED0EE-7403-974A-A81D-517518CD5238}"/>
              </a:ext>
            </a:extLst>
          </p:cNvPr>
          <p:cNvSpPr/>
          <p:nvPr/>
        </p:nvSpPr>
        <p:spPr>
          <a:xfrm>
            <a:off x="1801091" y="4830283"/>
            <a:ext cx="6262254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Matrix – (2, 4) – two dimensions of four values 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3E61-3CDA-D243-93FC-7E5A9E1B6B29}"/>
              </a:ext>
            </a:extLst>
          </p:cNvPr>
          <p:cNvSpPr/>
          <p:nvPr/>
        </p:nvSpPr>
        <p:spPr>
          <a:xfrm>
            <a:off x="1801091" y="339513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Scaler – (0,) - zero dimensions, just a single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7C8FF-E40C-A645-9EF6-CABA1A0201C9}"/>
              </a:ext>
            </a:extLst>
          </p:cNvPr>
          <p:cNvSpPr/>
          <p:nvPr/>
        </p:nvSpPr>
        <p:spPr>
          <a:xfrm>
            <a:off x="8589818" y="3395133"/>
            <a:ext cx="52647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FAB19-0077-2746-8F10-A2B5E6AEC0A0}"/>
              </a:ext>
            </a:extLst>
          </p:cNvPr>
          <p:cNvSpPr/>
          <p:nvPr/>
        </p:nvSpPr>
        <p:spPr>
          <a:xfrm>
            <a:off x="8589818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5CFE82-0FA6-034C-A1D1-58AE5B2775FC}"/>
              </a:ext>
            </a:extLst>
          </p:cNvPr>
          <p:cNvSpPr/>
          <p:nvPr/>
        </p:nvSpPr>
        <p:spPr>
          <a:xfrm>
            <a:off x="9379527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6936F-B748-2240-B3A9-C0C7315838DC}"/>
              </a:ext>
            </a:extLst>
          </p:cNvPr>
          <p:cNvSpPr/>
          <p:nvPr/>
        </p:nvSpPr>
        <p:spPr>
          <a:xfrm>
            <a:off x="10169236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F8F73-D09A-154A-96C2-BC77A7CDECE2}"/>
              </a:ext>
            </a:extLst>
          </p:cNvPr>
          <p:cNvSpPr/>
          <p:nvPr/>
        </p:nvSpPr>
        <p:spPr>
          <a:xfrm>
            <a:off x="10958945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8C15F-3F44-824B-83A7-D9292D0F17E4}"/>
              </a:ext>
            </a:extLst>
          </p:cNvPr>
          <p:cNvSpPr/>
          <p:nvPr/>
        </p:nvSpPr>
        <p:spPr>
          <a:xfrm>
            <a:off x="8589818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22C3B-6549-BF4F-93BB-B75F498C3F69}"/>
              </a:ext>
            </a:extLst>
          </p:cNvPr>
          <p:cNvSpPr/>
          <p:nvPr/>
        </p:nvSpPr>
        <p:spPr>
          <a:xfrm>
            <a:off x="9379527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87818-0C96-3447-AF18-8CFB14488B50}"/>
              </a:ext>
            </a:extLst>
          </p:cNvPr>
          <p:cNvSpPr/>
          <p:nvPr/>
        </p:nvSpPr>
        <p:spPr>
          <a:xfrm>
            <a:off x="10169236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E4C31-8ECB-6C4D-B72C-E34D7D655242}"/>
              </a:ext>
            </a:extLst>
          </p:cNvPr>
          <p:cNvSpPr/>
          <p:nvPr/>
        </p:nvSpPr>
        <p:spPr>
          <a:xfrm>
            <a:off x="10958945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48EAD-70BA-E545-B053-E220CA360715}"/>
              </a:ext>
            </a:extLst>
          </p:cNvPr>
          <p:cNvSpPr/>
          <p:nvPr/>
        </p:nvSpPr>
        <p:spPr>
          <a:xfrm>
            <a:off x="8589818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186E0F-C636-FF4F-AD20-9C3808FD49A9}"/>
              </a:ext>
            </a:extLst>
          </p:cNvPr>
          <p:cNvSpPr/>
          <p:nvPr/>
        </p:nvSpPr>
        <p:spPr>
          <a:xfrm>
            <a:off x="9379527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B8768-C842-A643-AC18-F337BCF1EEF6}"/>
              </a:ext>
            </a:extLst>
          </p:cNvPr>
          <p:cNvSpPr/>
          <p:nvPr/>
        </p:nvSpPr>
        <p:spPr>
          <a:xfrm>
            <a:off x="10169236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7DEFD8-3E90-3D49-BCA9-F68908E5D359}"/>
              </a:ext>
            </a:extLst>
          </p:cNvPr>
          <p:cNvSpPr/>
          <p:nvPr/>
        </p:nvSpPr>
        <p:spPr>
          <a:xfrm>
            <a:off x="10958945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5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D0B375-8D6D-A345-9018-1F99391F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tf.shape</a:t>
            </a:r>
            <a:r>
              <a:rPr lang="en-US" b="1" dirty="0"/>
              <a:t> –returns a tensor’s shape</a:t>
            </a:r>
          </a:p>
          <a:p>
            <a:pPr marL="0" indent="0">
              <a:buNone/>
            </a:pPr>
            <a:r>
              <a:rPr lang="en-US" dirty="0"/>
              <a:t>	t1 = </a:t>
            </a:r>
            <a:r>
              <a:rPr lang="en-US" dirty="0" err="1"/>
              <a:t>tf.constant</a:t>
            </a:r>
            <a:r>
              <a:rPr lang="en-US" dirty="0"/>
              <a:t>([[4, 5], [54, 3]])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tf.shape</a:t>
            </a:r>
            <a:r>
              <a:rPr lang="en-US" dirty="0"/>
              <a:t>(t1) will return (2, 2)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tf.reshape</a:t>
            </a:r>
            <a:r>
              <a:rPr lang="en-US" b="1" dirty="0"/>
              <a:t> – changes a tensor’s shape</a:t>
            </a:r>
          </a:p>
          <a:p>
            <a:pPr marL="0" indent="0">
              <a:buNone/>
            </a:pPr>
            <a:r>
              <a:rPr lang="en-US" dirty="0"/>
              <a:t>	t1 = </a:t>
            </a:r>
            <a:r>
              <a:rPr lang="en-US" dirty="0" err="1"/>
              <a:t>tf.constant</a:t>
            </a:r>
            <a:r>
              <a:rPr lang="en-US" dirty="0"/>
              <a:t>([[4, 5], [54, 3]])</a:t>
            </a:r>
          </a:p>
          <a:p>
            <a:pPr marL="0" indent="0">
              <a:buNone/>
            </a:pPr>
            <a:r>
              <a:rPr lang="en-US" dirty="0"/>
              <a:t>	t2 = </a:t>
            </a:r>
            <a:r>
              <a:rPr lang="en-US" dirty="0" err="1"/>
              <a:t>tf.reshape</a:t>
            </a:r>
            <a:r>
              <a:rPr lang="en-US" dirty="0"/>
              <a:t>(t1, [4]) will return a vector with four values</a:t>
            </a:r>
          </a:p>
          <a:p>
            <a:pPr marL="0" indent="0">
              <a:buNone/>
            </a:pPr>
            <a:r>
              <a:rPr lang="en-US" dirty="0"/>
              <a:t>	t3 = </a:t>
            </a:r>
            <a:r>
              <a:rPr lang="en-US" dirty="0" err="1"/>
              <a:t>tf.reshape</a:t>
            </a:r>
            <a:r>
              <a:rPr lang="en-US" dirty="0"/>
              <a:t>(t1, [1, 4]) will return a matrix one dimension or four values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73B6AA-6F19-6941-8692-F4042738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TensorFlow Operations</a:t>
            </a:r>
          </a:p>
        </p:txBody>
      </p:sp>
    </p:spTree>
    <p:extLst>
      <p:ext uri="{BB962C8B-B14F-4D97-AF65-F5344CB8AC3E}">
        <p14:creationId xmlns:p14="http://schemas.microsoft.com/office/powerpoint/2010/main" val="41020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0032-9A71-7E42-A3FD-13CF491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Regression On TensorFlow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B4E-4964-5F45-8538-283A261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54" y="1030931"/>
            <a:ext cx="9245600" cy="417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67B2DA-830D-DE48-81BA-AAE0524E9595}"/>
              </a:ext>
            </a:extLst>
          </p:cNvPr>
          <p:cNvCxnSpPr>
            <a:cxnSpLocks/>
          </p:cNvCxnSpPr>
          <p:nvPr/>
        </p:nvCxnSpPr>
        <p:spPr>
          <a:xfrm flipV="1">
            <a:off x="3076833" y="3886715"/>
            <a:ext cx="6170141" cy="11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DBBFA-03B8-4840-9218-07171D2FDC2C}"/>
              </a:ext>
            </a:extLst>
          </p:cNvPr>
          <p:cNvCxnSpPr/>
          <p:nvPr/>
        </p:nvCxnSpPr>
        <p:spPr>
          <a:xfrm flipV="1">
            <a:off x="3089190" y="3144795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A25AE-3BDC-4846-90C6-A4A6AC7B2EAE}"/>
              </a:ext>
            </a:extLst>
          </p:cNvPr>
          <p:cNvCxnSpPr>
            <a:cxnSpLocks/>
          </p:cNvCxnSpPr>
          <p:nvPr/>
        </p:nvCxnSpPr>
        <p:spPr>
          <a:xfrm flipV="1">
            <a:off x="4341342" y="3272481"/>
            <a:ext cx="0" cy="71875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C9560-5615-A34F-AA4B-072470F31699}"/>
              </a:ext>
            </a:extLst>
          </p:cNvPr>
          <p:cNvCxnSpPr/>
          <p:nvPr/>
        </p:nvCxnSpPr>
        <p:spPr>
          <a:xfrm flipV="1">
            <a:off x="5577017" y="3120081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C93C70-FCA7-BE42-B99D-489930F4055E}"/>
              </a:ext>
            </a:extLst>
          </p:cNvPr>
          <p:cNvCxnSpPr/>
          <p:nvPr/>
        </p:nvCxnSpPr>
        <p:spPr>
          <a:xfrm flipV="1">
            <a:off x="6800336" y="3089189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4CE3C-24F5-0E4F-AF2F-2FF8E35BF57A}"/>
              </a:ext>
            </a:extLst>
          </p:cNvPr>
          <p:cNvCxnSpPr>
            <a:cxnSpLocks/>
          </p:cNvCxnSpPr>
          <p:nvPr/>
        </p:nvCxnSpPr>
        <p:spPr>
          <a:xfrm flipV="1">
            <a:off x="8023654" y="2991365"/>
            <a:ext cx="0" cy="94426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EAB862-AA54-4744-99DE-0EFB68EB27AE}"/>
              </a:ext>
            </a:extLst>
          </p:cNvPr>
          <p:cNvCxnSpPr/>
          <p:nvPr/>
        </p:nvCxnSpPr>
        <p:spPr>
          <a:xfrm flipV="1">
            <a:off x="9246974" y="3040277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BDECFD-00AE-204A-9DB1-A797B117EED8}"/>
              </a:ext>
            </a:extLst>
          </p:cNvPr>
          <p:cNvCxnSpPr>
            <a:cxnSpLocks/>
          </p:cNvCxnSpPr>
          <p:nvPr/>
        </p:nvCxnSpPr>
        <p:spPr>
          <a:xfrm flipV="1">
            <a:off x="3076832" y="1952711"/>
            <a:ext cx="6170142" cy="226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3B1163-9BFE-7643-BC18-032F7B523E8D}"/>
              </a:ext>
            </a:extLst>
          </p:cNvPr>
          <p:cNvCxnSpPr>
            <a:cxnSpLocks/>
          </p:cNvCxnSpPr>
          <p:nvPr/>
        </p:nvCxnSpPr>
        <p:spPr>
          <a:xfrm flipV="1">
            <a:off x="9246974" y="1952711"/>
            <a:ext cx="0" cy="113047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D8AF25-E461-D44C-9500-F83769B9F615}"/>
              </a:ext>
            </a:extLst>
          </p:cNvPr>
          <p:cNvCxnSpPr>
            <a:cxnSpLocks/>
          </p:cNvCxnSpPr>
          <p:nvPr/>
        </p:nvCxnSpPr>
        <p:spPr>
          <a:xfrm flipV="1">
            <a:off x="8023654" y="2421924"/>
            <a:ext cx="0" cy="56944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92D26-42AC-504E-AEE4-82A1120F3240}"/>
              </a:ext>
            </a:extLst>
          </p:cNvPr>
          <p:cNvCxnSpPr>
            <a:cxnSpLocks/>
          </p:cNvCxnSpPr>
          <p:nvPr/>
        </p:nvCxnSpPr>
        <p:spPr>
          <a:xfrm flipV="1">
            <a:off x="6800336" y="2842054"/>
            <a:ext cx="0" cy="2780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8B97F-2613-D140-8D33-5828235D51F8}"/>
              </a:ext>
            </a:extLst>
          </p:cNvPr>
          <p:cNvCxnSpPr>
            <a:cxnSpLocks/>
          </p:cNvCxnSpPr>
          <p:nvPr/>
        </p:nvCxnSpPr>
        <p:spPr>
          <a:xfrm flipV="1">
            <a:off x="5577017" y="3120081"/>
            <a:ext cx="0" cy="19564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78D9B7-153F-AB4E-A0A8-719C72FF9F82}"/>
              </a:ext>
            </a:extLst>
          </p:cNvPr>
          <p:cNvCxnSpPr>
            <a:cxnSpLocks/>
          </p:cNvCxnSpPr>
          <p:nvPr/>
        </p:nvCxnSpPr>
        <p:spPr>
          <a:xfrm flipV="1">
            <a:off x="4337225" y="3272481"/>
            <a:ext cx="0" cy="48500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168147-CA2F-D84D-A674-5BCE0A6E6C49}"/>
              </a:ext>
            </a:extLst>
          </p:cNvPr>
          <p:cNvCxnSpPr>
            <a:cxnSpLocks/>
          </p:cNvCxnSpPr>
          <p:nvPr/>
        </p:nvCxnSpPr>
        <p:spPr>
          <a:xfrm flipV="1">
            <a:off x="3088556" y="3144795"/>
            <a:ext cx="0" cy="10688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E79CCC-04B6-964B-83D5-7D899F4222C1}"/>
              </a:ext>
            </a:extLst>
          </p:cNvPr>
          <p:cNvCxnSpPr>
            <a:cxnSpLocks/>
          </p:cNvCxnSpPr>
          <p:nvPr/>
        </p:nvCxnSpPr>
        <p:spPr>
          <a:xfrm flipV="1">
            <a:off x="3101546" y="2938935"/>
            <a:ext cx="6145428" cy="33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CF07B3-B2FB-534F-998A-9BEAC5F7B93D}"/>
              </a:ext>
            </a:extLst>
          </p:cNvPr>
          <p:cNvCxnSpPr>
            <a:cxnSpLocks/>
          </p:cNvCxnSpPr>
          <p:nvPr/>
        </p:nvCxnSpPr>
        <p:spPr>
          <a:xfrm flipV="1">
            <a:off x="3112135" y="3144796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7247CD-B127-9B41-8FEE-BD91298D607C}"/>
              </a:ext>
            </a:extLst>
          </p:cNvPr>
          <p:cNvCxnSpPr>
            <a:cxnSpLocks/>
          </p:cNvCxnSpPr>
          <p:nvPr/>
        </p:nvCxnSpPr>
        <p:spPr>
          <a:xfrm flipV="1">
            <a:off x="4336883" y="3206262"/>
            <a:ext cx="0" cy="662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7BCF2-6866-DA48-8A7A-1D577EDCCE90}"/>
              </a:ext>
            </a:extLst>
          </p:cNvPr>
          <p:cNvCxnSpPr>
            <a:cxnSpLocks/>
          </p:cNvCxnSpPr>
          <p:nvPr/>
        </p:nvCxnSpPr>
        <p:spPr>
          <a:xfrm flipV="1">
            <a:off x="5576675" y="3083182"/>
            <a:ext cx="0" cy="3586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E6EFD2-07D9-164B-B713-32DE351C43E8}"/>
              </a:ext>
            </a:extLst>
          </p:cNvPr>
          <p:cNvCxnSpPr>
            <a:cxnSpLocks/>
          </p:cNvCxnSpPr>
          <p:nvPr/>
        </p:nvCxnSpPr>
        <p:spPr>
          <a:xfrm flipV="1">
            <a:off x="6800336" y="3040277"/>
            <a:ext cx="0" cy="608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89DF13-3191-E942-9FF3-542A110F0DB3}"/>
              </a:ext>
            </a:extLst>
          </p:cNvPr>
          <p:cNvCxnSpPr>
            <a:cxnSpLocks/>
          </p:cNvCxnSpPr>
          <p:nvPr/>
        </p:nvCxnSpPr>
        <p:spPr>
          <a:xfrm flipV="1">
            <a:off x="9246632" y="2927522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0CDE-4665-274B-B111-5C1F623D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line?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1B23-2D2B-264E-92D4-5647E9F8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00" y="1582593"/>
            <a:ext cx="7868800" cy="36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280E-BFE7-5846-BB1F-B4A42D06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Your Line 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B6EC-B789-F24B-B480-3BB9801B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3" y="2034597"/>
            <a:ext cx="11455553" cy="278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8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A596-5BAC-6A43-B1CD-93A7341D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16B5B-9229-A141-A2AC-B711254E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4" y="1823258"/>
            <a:ext cx="10077412" cy="3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9EF0-E436-0D4D-A68F-537E21ED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Creating a Regression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22D4A-5454-7644-8EEB-B764FCC932C8}"/>
              </a:ext>
            </a:extLst>
          </p:cNvPr>
          <p:cNvSpPr/>
          <p:nvPr/>
        </p:nvSpPr>
        <p:spPr>
          <a:xfrm>
            <a:off x="432154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F40B7-B42F-C04D-9BEF-7E662C67C9D3}"/>
              </a:ext>
            </a:extLst>
          </p:cNvPr>
          <p:cNvSpPr/>
          <p:nvPr/>
        </p:nvSpPr>
        <p:spPr>
          <a:xfrm>
            <a:off x="338051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5A6EB-95B6-294E-9F56-734BDEAE6BB9}"/>
              </a:ext>
            </a:extLst>
          </p:cNvPr>
          <p:cNvSpPr/>
          <p:nvPr/>
        </p:nvSpPr>
        <p:spPr>
          <a:xfrm>
            <a:off x="640080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14E43-CF5F-774B-BF33-D847BBC19FF4}"/>
              </a:ext>
            </a:extLst>
          </p:cNvPr>
          <p:cNvSpPr/>
          <p:nvPr/>
        </p:nvSpPr>
        <p:spPr>
          <a:xfrm>
            <a:off x="9349155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Model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74DA6709-EF94-3F4B-836D-9393296F46E5}"/>
              </a:ext>
            </a:extLst>
          </p:cNvPr>
          <p:cNvSpPr/>
          <p:nvPr/>
        </p:nvSpPr>
        <p:spPr>
          <a:xfrm>
            <a:off x="1634836" y="1260764"/>
            <a:ext cx="8922328" cy="4710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8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CC51-938E-0841-9A8A-7FD7EDE7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TensorFlow Classes and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26DCF-2B90-9E40-8BEA-3ABC073384C6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tf.data.experimental.CsvDataset</a:t>
            </a:r>
            <a:r>
              <a:rPr lang="en-US" dirty="0"/>
              <a:t> – loads cdv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05B04-2F59-BF4E-B10C-80EDF26B68FB}"/>
              </a:ext>
            </a:extLst>
          </p:cNvPr>
          <p:cNvSpPr/>
          <p:nvPr/>
        </p:nvSpPr>
        <p:spPr>
          <a:xfrm>
            <a:off x="477193" y="1978837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tf.split</a:t>
            </a:r>
            <a:r>
              <a:rPr lang="en-US" dirty="0"/>
              <a:t> – splits a multi-dimensional tensor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AB6AC-86ED-5B49-9789-47092D51B6B2}"/>
              </a:ext>
            </a:extLst>
          </p:cNvPr>
          <p:cNvSpPr/>
          <p:nvPr/>
        </p:nvSpPr>
        <p:spPr>
          <a:xfrm>
            <a:off x="477193" y="2715266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Sequential – A stack of layers, a TensorFlow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D5E37-37A7-B846-84D3-71B5EAFB1730}"/>
              </a:ext>
            </a:extLst>
          </p:cNvPr>
          <p:cNvSpPr/>
          <p:nvPr/>
        </p:nvSpPr>
        <p:spPr>
          <a:xfrm>
            <a:off x="477193" y="3470629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– A standard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21566-4D91-2141-B31E-AF28DEA687E8}"/>
              </a:ext>
            </a:extLst>
          </p:cNvPr>
          <p:cNvSpPr/>
          <p:nvPr/>
        </p:nvSpPr>
        <p:spPr>
          <a:xfrm>
            <a:off x="477193" y="4247130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model.fit</a:t>
            </a:r>
            <a:r>
              <a:rPr lang="en-US" dirty="0"/>
              <a:t> – Train a model</a:t>
            </a:r>
          </a:p>
        </p:txBody>
      </p:sp>
    </p:spTree>
    <p:extLst>
      <p:ext uri="{BB962C8B-B14F-4D97-AF65-F5344CB8AC3E}">
        <p14:creationId xmlns:p14="http://schemas.microsoft.com/office/powerpoint/2010/main" val="3634637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9: Do a Regression </a:t>
            </a:r>
            <a:r>
              <a:rPr lang="en-US"/>
              <a:t>in TensorFlow (30 </a:t>
            </a:r>
            <a:r>
              <a:rPr lang="en-US" dirty="0"/>
              <a:t>minutes)</a:t>
            </a:r>
          </a:p>
        </p:txBody>
      </p:sp>
    </p:spTree>
    <p:extLst>
      <p:ext uri="{BB962C8B-B14F-4D97-AF65-F5344CB8AC3E}">
        <p14:creationId xmlns:p14="http://schemas.microsoft.com/office/powerpoint/2010/main" val="52970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7BB-CEFB-DE4A-9599-0864DC1B8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517" y="2894368"/>
            <a:ext cx="2803000" cy="210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23FC3-0790-7240-ACC7-770F417A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74" y="3083247"/>
            <a:ext cx="2173731" cy="172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042C3C-61B3-C041-A45A-084CE6084872}"/>
              </a:ext>
            </a:extLst>
          </p:cNvPr>
          <p:cNvSpPr txBox="1"/>
          <p:nvPr/>
        </p:nvSpPr>
        <p:spPr>
          <a:xfrm>
            <a:off x="3404686" y="1065132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Binary Classification Machine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1D753-300B-8B49-961B-D116E5C50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410" y="2762661"/>
            <a:ext cx="1941058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CF72-73E6-FE49-8FAF-0091017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6EC6A-04C0-4D4E-A100-10F5FAF8427E}"/>
              </a:ext>
            </a:extLst>
          </p:cNvPr>
          <p:cNvSpPr/>
          <p:nvPr/>
        </p:nvSpPr>
        <p:spPr>
          <a:xfrm>
            <a:off x="72043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– calculate what features matter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DEF8-19FE-0049-924F-1AA40C7303E5}"/>
              </a:ext>
            </a:extLst>
          </p:cNvPr>
          <p:cNvSpPr/>
          <p:nvPr/>
        </p:nvSpPr>
        <p:spPr>
          <a:xfrm>
            <a:off x="4516581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 – The most common type of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853D-7655-964A-BE25-350AFCB45D4F}"/>
              </a:ext>
            </a:extLst>
          </p:cNvPr>
          <p:cNvSpPr/>
          <p:nvPr/>
        </p:nvSpPr>
        <p:spPr>
          <a:xfrm>
            <a:off x="831272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Neurons– Building blocks for Neural Networks that individually learn</a:t>
            </a:r>
          </a:p>
        </p:txBody>
      </p:sp>
    </p:spTree>
    <p:extLst>
      <p:ext uri="{BB962C8B-B14F-4D97-AF65-F5344CB8AC3E}">
        <p14:creationId xmlns:p14="http://schemas.microsoft.com/office/powerpoint/2010/main" val="106673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7243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E47B34-2747-DE49-AB62-4DF209DAE1B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74722" y="3897505"/>
            <a:ext cx="54218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68863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31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8DC9-B03B-0145-8359-2A8515A0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sz="3600" dirty="0"/>
              <a:t>Deep Learning can find patterns in large sets of data that are not obvious even to experts</a:t>
            </a:r>
          </a:p>
        </p:txBody>
      </p:sp>
    </p:spTree>
    <p:extLst>
      <p:ext uri="{BB962C8B-B14F-4D97-AF65-F5344CB8AC3E}">
        <p14:creationId xmlns:p14="http://schemas.microsoft.com/office/powerpoint/2010/main" val="66974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Created by 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20089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Specializes in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81247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361632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a lightweight version, TensorFlow Lite for mobile/embedded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442017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Tries to handle some of the complexity of creating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522403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with huge amounts of data: training and evaluation can be scaled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98BF4F-711F-7F4B-8D60-6552DB0F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TensorFlow Library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D6C01-262E-4C45-8374-D65A65B438BB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main library – usually access as </a:t>
            </a:r>
            <a:r>
              <a:rPr lang="en-US" dirty="0" err="1"/>
              <a:t>tf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A8D7FB-9F4C-0843-83B1-A52812457168}"/>
              </a:ext>
            </a:extLst>
          </p:cNvPr>
          <p:cNvSpPr/>
          <p:nvPr/>
        </p:nvSpPr>
        <p:spPr>
          <a:xfrm>
            <a:off x="484909" y="2022764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tf.nn</a:t>
            </a:r>
            <a:r>
              <a:rPr lang="en-US" dirty="0"/>
              <a:t> – neural network functionality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06ED-A862-F044-8E86-1BFA812A25DB}"/>
              </a:ext>
            </a:extLst>
          </p:cNvPr>
          <p:cNvSpPr/>
          <p:nvPr/>
        </p:nvSpPr>
        <p:spPr>
          <a:xfrm>
            <a:off x="484909" y="284018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tf.training</a:t>
            </a:r>
            <a:r>
              <a:rPr lang="en-US" dirty="0"/>
              <a:t> – training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E8820-6F99-F74E-AA9F-053960880B5E}"/>
              </a:ext>
            </a:extLst>
          </p:cNvPr>
          <p:cNvSpPr/>
          <p:nvPr/>
        </p:nvSpPr>
        <p:spPr>
          <a:xfrm>
            <a:off x="484909" y="3657600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tf.contrib</a:t>
            </a:r>
            <a:r>
              <a:rPr lang="en-US" dirty="0"/>
              <a:t> – new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E74F3D-5B2A-A64D-A2F8-4EB9310DCBDC}"/>
              </a:ext>
            </a:extLst>
          </p:cNvPr>
          <p:cNvSpPr/>
          <p:nvPr/>
        </p:nvSpPr>
        <p:spPr>
          <a:xfrm>
            <a:off x="484909" y="447501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tf.estimator</a:t>
            </a:r>
            <a:r>
              <a:rPr lang="en-US" dirty="0"/>
              <a:t> – estimator 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9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8: The TensorFlow Hello World (10 minutes)</a:t>
            </a:r>
          </a:p>
        </p:txBody>
      </p:sp>
    </p:spTree>
    <p:extLst>
      <p:ext uri="{BB962C8B-B14F-4D97-AF65-F5344CB8AC3E}">
        <p14:creationId xmlns:p14="http://schemas.microsoft.com/office/powerpoint/2010/main" val="4178256130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13161</TotalTime>
  <Words>620</Words>
  <Application>Microsoft Macintosh PowerPoint</Application>
  <PresentationFormat>Widescreen</PresentationFormat>
  <Paragraphs>99</Paragraphs>
  <Slides>20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An Introduction to Neural Networks</vt:lpstr>
      <vt:lpstr>Neural Networks with Deep Learning</vt:lpstr>
      <vt:lpstr>An Introduction to Neural Networks</vt:lpstr>
      <vt:lpstr>An Introduction to Neural Networks</vt:lpstr>
      <vt:lpstr>PowerPoint Presentation</vt:lpstr>
      <vt:lpstr>TensorFlow</vt:lpstr>
      <vt:lpstr>Parts of the TensorFlow Library</vt:lpstr>
      <vt:lpstr>PowerPoint Presentation</vt:lpstr>
      <vt:lpstr>Some TensorFlow Concepts</vt:lpstr>
      <vt:lpstr>Tensors</vt:lpstr>
      <vt:lpstr>Common TensorFlow Operations</vt:lpstr>
      <vt:lpstr>A Simple Regression On TensorFlow</vt:lpstr>
      <vt:lpstr>What’s in a line?</vt:lpstr>
      <vt:lpstr>How Far is Your Line Off?</vt:lpstr>
      <vt:lpstr>Adjusting the Line</vt:lpstr>
      <vt:lpstr>Process For Creating a Regression Model</vt:lpstr>
      <vt:lpstr>Some Important TensorFlow Classes and Commands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61</cp:revision>
  <dcterms:created xsi:type="dcterms:W3CDTF">1601-01-01T00:00:00Z</dcterms:created>
  <dcterms:modified xsi:type="dcterms:W3CDTF">2019-11-18T04:55:08Z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